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1_A05A9067.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6B59BF2-35BF-CF05-7AA5-436912A20A80}" name="Kimberly Longfellow" initials="KL" userId="S::klongfellow@stlawu.edu::f2032097-51ab-4100-9045-616529e1a2a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2015"/>
    <a:srgbClr val="DA26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8"/>
    <p:restoredTop sz="94671"/>
  </p:normalViewPr>
  <p:slideViewPr>
    <p:cSldViewPr snapToGrid="0" snapToObjects="1">
      <p:cViewPr>
        <p:scale>
          <a:sx n="26" d="100"/>
          <a:sy n="26" d="100"/>
        </p:scale>
        <p:origin x="450" y="2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8/10/relationships/authors" Target="authors.xml"/><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modernComment_101_A05A9067.xml><?xml version="1.0" encoding="utf-8"?>
<p188:cmLst xmlns:a="http://schemas.openxmlformats.org/drawingml/2006/main" xmlns:r="http://schemas.openxmlformats.org/officeDocument/2006/relationships" xmlns:p188="http://schemas.microsoft.com/office/powerpoint/2018/8/main">
  <p188:cm id="{DBC0265A-B8B3-4E80-AF6B-05B9D9ACE410}" authorId="{F6B59BF2-35BF-CF05-7AA5-436912A20A80}" created="2024-03-19T15:21:04.619">
    <ac:deMkLst xmlns:ac="http://schemas.microsoft.com/office/drawing/2013/main/command">
      <pc:docMk xmlns:pc="http://schemas.microsoft.com/office/powerpoint/2013/main/command"/>
      <pc:sldMk xmlns:pc="http://schemas.microsoft.com/office/powerpoint/2013/main/command" cId="2690289767" sldId="257"/>
      <ac:spMk id="10" creationId="{E600DB87-7DD8-A211-971E-E24DF5A0CAD0}"/>
    </ac:deMkLst>
    <p188:txBody>
      <a:bodyPr/>
      <a:lstStyle/>
      <a:p>
        <a:r>
          <a:rPr lang="en-US"/>
          <a:t>Remember to appropriate credit any images used that were not taken by you. See, for example, Wikimedia Commons.</a:t>
        </a:r>
      </a:p>
    </p188:txBody>
  </p188:cm>
  <p188:cm id="{C444B649-5586-472F-9B93-4C1E4203DCD2}" authorId="{F6B59BF2-35BF-CF05-7AA5-436912A20A80}" created="2024-03-19T15:21:38.310">
    <ac:txMkLst xmlns:ac="http://schemas.microsoft.com/office/drawing/2013/main/command">
      <pc:docMk xmlns:pc="http://schemas.microsoft.com/office/powerpoint/2013/main/command"/>
      <pc:sldMk xmlns:pc="http://schemas.microsoft.com/office/powerpoint/2013/main/command" cId="2690289767" sldId="257"/>
      <ac:spMk id="28" creationId="{C1F8D498-B08C-DC4F-B2E4-A678E70DCBFD}"/>
      <ac:txMk cp="0" len="140">
        <ac:context len="360" hash="2704436937"/>
      </ac:txMk>
    </ac:txMkLst>
    <p188:pos x="11943678" y="957359"/>
    <p188:txBody>
      <a:bodyPr/>
      <a:lstStyle/>
      <a:p>
        <a:r>
          <a:rPr lang="en-US"/>
          <a:t>Remember to use high-contrast color font and backgrounds to ensure readability and accessibility. </a:t>
        </a:r>
      </a:p>
    </p188:txBody>
  </p188:cm>
  <p188:cm id="{A0E8F29A-2552-48EA-8F11-18283939D738}" authorId="{F6B59BF2-35BF-CF05-7AA5-436912A20A80}" created="2024-03-19T15:22:18.802">
    <ac:deMkLst xmlns:ac="http://schemas.microsoft.com/office/drawing/2013/main/command">
      <pc:docMk xmlns:pc="http://schemas.microsoft.com/office/powerpoint/2013/main/command"/>
      <pc:sldMk xmlns:pc="http://schemas.microsoft.com/office/powerpoint/2013/main/command" cId="2690289767" sldId="257"/>
      <ac:picMk id="7" creationId="{8BF24609-7D1A-C612-015D-62413197046F}"/>
    </ac:deMkLst>
    <p188:txBody>
      <a:bodyPr/>
      <a:lstStyle/>
      <a:p>
        <a:r>
          <a:rPr lang="en-US"/>
          <a:t>Double-check the resolution of the images you choose to use. Smaller resolution files may look good on your laptop, but may appear pixelated and grainy when printed out in large format. At least 1MB or larger files recommended.</a:t>
        </a:r>
      </a:p>
    </p188:txBody>
  </p188:cm>
  <p188:cm id="{6542D236-DF63-40FF-8657-7BA2C54DC913}" authorId="{F6B59BF2-35BF-CF05-7AA5-436912A20A80}" created="2024-03-19T15:22:45.970">
    <ac:txMkLst xmlns:ac="http://schemas.microsoft.com/office/drawing/2013/main/command">
      <pc:docMk xmlns:pc="http://schemas.microsoft.com/office/powerpoint/2013/main/command"/>
      <pc:sldMk xmlns:pc="http://schemas.microsoft.com/office/powerpoint/2013/main/command" cId="2690289767" sldId="257"/>
      <ac:spMk id="13" creationId="{ECFBF85C-582B-1D4F-B98C-F16DBB0744A1}"/>
      <ac:txMk cp="156" len="38">
        <ac:context len="195" hash="1124315071"/>
      </ac:txMk>
    </ac:txMkLst>
    <p188:pos x="25956600" y="5568008"/>
    <p188:txBody>
      <a:bodyPr/>
      <a:lstStyle/>
      <a:p>
        <a:r>
          <a:rPr lang="en-US"/>
          <a:t>Double-check your grant notification letter for confirmation of what funds supported your travel enrichment/travel research grant.</a:t>
        </a:r>
      </a:p>
    </p188:txBody>
  </p188:cm>
  <p188:cm id="{368917B6-47DD-421A-86FE-31BEB60216CF}" authorId="{F6B59BF2-35BF-CF05-7AA5-436912A20A80}" created="2024-03-19T15:23:14.785">
    <ac:txMkLst xmlns:ac="http://schemas.microsoft.com/office/drawing/2013/main/command">
      <pc:docMk xmlns:pc="http://schemas.microsoft.com/office/powerpoint/2013/main/command"/>
      <pc:sldMk xmlns:pc="http://schemas.microsoft.com/office/powerpoint/2013/main/command" cId="2690289767" sldId="257"/>
      <ac:spMk id="5" creationId="{4438BAF5-5F65-6578-D5CC-1350899F1248}"/>
      <ac:txMk cp="0" len="35">
        <ac:context len="163" hash="3748788448"/>
      </ac:txMk>
    </ac:txMkLst>
    <p188:pos x="11847931" y="934744"/>
    <p188:txBody>
      <a:bodyPr/>
      <a:lstStyle/>
      <a:p>
        <a:r>
          <a:rPr lang="en-US"/>
          <a:t>If you do not have sources that informed your research/poster, consider including QR codes to relevant resources for viewers to learn more.</a:t>
        </a:r>
      </a:p>
    </p188:txBody>
  </p188:cm>
  <p188:cm id="{05431C71-90C7-4AB7-9CFA-5ED9CECA8896}" authorId="{F6B59BF2-35BF-CF05-7AA5-436912A20A80}" created="2024-03-19T15:29:08.367">
    <pc:sldMkLst xmlns:pc="http://schemas.microsoft.com/office/powerpoint/2013/main/command">
      <pc:docMk/>
      <pc:sldMk cId="2690289767" sldId="257"/>
    </pc:sldMkLst>
    <p188:txBody>
      <a:bodyPr/>
      <a:lstStyle/>
      <a:p>
        <a:r>
          <a:rPr lang="en-US"/>
          <a:t>Include enough text to be descriptive about your project; however, be concise. Don't copy and paste your entire paper into the poster! Be sure to keep font sizes relatively large (36+)</a:t>
        </a:r>
      </a:p>
    </p188:txBody>
  </p188:cm>
</p188:cmLst>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C29746-1088-C241-BC8C-4CC03DF23E15}" type="datetimeFigureOut">
              <a:rPr lang="en-US" smtClean="0"/>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317771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C29746-1088-C241-BC8C-4CC03DF23E15}" type="datetimeFigureOut">
              <a:rPr lang="en-US" smtClean="0"/>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73678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C29746-1088-C241-BC8C-4CC03DF23E15}" type="datetimeFigureOut">
              <a:rPr lang="en-US" smtClean="0"/>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387174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C29746-1088-C241-BC8C-4CC03DF23E15}" type="datetimeFigureOut">
              <a:rPr lang="en-US" smtClean="0"/>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213372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DC29746-1088-C241-BC8C-4CC03DF23E15}" type="datetimeFigureOut">
              <a:rPr lang="en-US" smtClean="0"/>
              <a:t>3/19/2024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1460081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C29746-1088-C241-BC8C-4CC03DF23E15}" type="datetimeFigureOut">
              <a:rPr lang="en-US" smtClean="0"/>
              <a:t>3/19/2024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633238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DC29746-1088-C241-BC8C-4CC03DF23E15}" type="datetimeFigureOut">
              <a:rPr lang="en-US" smtClean="0"/>
              <a:t>3/19/2024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3946588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DC29746-1088-C241-BC8C-4CC03DF23E15}" type="datetimeFigureOut">
              <a:rPr lang="en-US" smtClean="0"/>
              <a:t>3/19/2024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3819220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C29746-1088-C241-BC8C-4CC03DF23E15}" type="datetimeFigureOut">
              <a:rPr lang="en-US" smtClean="0"/>
              <a:t>3/19/2024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633791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2DC29746-1088-C241-BC8C-4CC03DF23E15}" type="datetimeFigureOut">
              <a:rPr lang="en-US" smtClean="0"/>
              <a:t>3/19/2024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546905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2DC29746-1088-C241-BC8C-4CC03DF23E15}" type="datetimeFigureOut">
              <a:rPr lang="en-US" smtClean="0"/>
              <a:t>3/19/2024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EB9FC5-D1F7-DB4C-8F93-FEB2C60F6F38}" type="slidenum">
              <a:rPr lang="en-US" smtClean="0"/>
              <a:t>‹#›</a:t>
            </a:fld>
            <a:endParaRPr lang="en-US"/>
          </a:p>
        </p:txBody>
      </p:sp>
    </p:spTree>
    <p:extLst>
      <p:ext uri="{BB962C8B-B14F-4D97-AF65-F5344CB8AC3E}">
        <p14:creationId xmlns:p14="http://schemas.microsoft.com/office/powerpoint/2010/main" val="2093189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2DC29746-1088-C241-BC8C-4CC03DF23E15}" type="datetimeFigureOut">
              <a:rPr lang="en-US" smtClean="0"/>
              <a:t>3/19/2024</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9CEB9FC5-D1F7-DB4C-8F93-FEB2C60F6F38}" type="slidenum">
              <a:rPr lang="en-US" smtClean="0"/>
              <a:t>‹#›</a:t>
            </a:fld>
            <a:endParaRPr lang="en-US"/>
          </a:p>
        </p:txBody>
      </p:sp>
    </p:spTree>
    <p:extLst>
      <p:ext uri="{BB962C8B-B14F-4D97-AF65-F5344CB8AC3E}">
        <p14:creationId xmlns:p14="http://schemas.microsoft.com/office/powerpoint/2010/main" val="20943635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emf"/><Relationship Id="rId7" Type="http://schemas.openxmlformats.org/officeDocument/2006/relationships/image" Target="../media/image5.png"/><Relationship Id="rId2" Type="http://schemas.microsoft.com/office/2018/10/relationships/comments" Target="../comments/modernComment_101_A05A9067.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F2015"/>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F93311E-5526-9B4D-B45E-5E7F622DA0A9}"/>
              </a:ext>
            </a:extLst>
          </p:cNvPr>
          <p:cNvSpPr/>
          <p:nvPr/>
        </p:nvSpPr>
        <p:spPr>
          <a:xfrm>
            <a:off x="865801" y="6650181"/>
            <a:ext cx="13344023" cy="2537557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EDE2ACD-A6EA-934B-8311-5A13CF732344}"/>
              </a:ext>
            </a:extLst>
          </p:cNvPr>
          <p:cNvSpPr/>
          <p:nvPr/>
        </p:nvSpPr>
        <p:spPr>
          <a:xfrm>
            <a:off x="15173208" y="6650181"/>
            <a:ext cx="13344023" cy="2537557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8EC93B3-E7A7-EE4A-B4AF-BB1DC5CDEAAD}"/>
              </a:ext>
            </a:extLst>
          </p:cNvPr>
          <p:cNvSpPr/>
          <p:nvPr/>
        </p:nvSpPr>
        <p:spPr>
          <a:xfrm>
            <a:off x="29480615" y="6650181"/>
            <a:ext cx="13344023" cy="2537557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Box 7">
            <a:extLst>
              <a:ext uri="{FF2B5EF4-FFF2-40B4-BE49-F238E27FC236}">
                <a16:creationId xmlns:a16="http://schemas.microsoft.com/office/drawing/2014/main" id="{ECFBF85C-582B-1D4F-B98C-F16DBB0744A1}"/>
              </a:ext>
            </a:extLst>
          </p:cNvPr>
          <p:cNvSpPr txBox="1">
            <a:spLocks noChangeArrowheads="1"/>
          </p:cNvSpPr>
          <p:nvPr/>
        </p:nvSpPr>
        <p:spPr bwMode="auto">
          <a:xfrm>
            <a:off x="865800" y="566092"/>
            <a:ext cx="41958837" cy="5324535"/>
          </a:xfrm>
          <a:prstGeom prst="rect">
            <a:avLst/>
          </a:prstGeom>
          <a:ln/>
        </p:spPr>
        <p:style>
          <a:lnRef idx="2">
            <a:schemeClr val="dk1"/>
          </a:lnRef>
          <a:fillRef idx="1">
            <a:schemeClr val="lt1"/>
          </a:fillRef>
          <a:effectRef idx="0">
            <a:schemeClr val="dk1"/>
          </a:effectRef>
          <a:fontRef idx="minor">
            <a:schemeClr val="dk1"/>
          </a:fontRef>
        </p:style>
        <p:txBody>
          <a:bodyPr wrap="square">
            <a:spAutoFit/>
          </a:bodyPr>
          <a:lstStyle>
            <a:lvl1pPr defTabSz="3343275">
              <a:defRPr>
                <a:solidFill>
                  <a:schemeClr val="tx1"/>
                </a:solidFill>
                <a:latin typeface="Arial" panose="020B0604020202020204" pitchFamily="34" charset="0"/>
              </a:defRPr>
            </a:lvl1pPr>
            <a:lvl2pPr defTabSz="3343275">
              <a:defRPr>
                <a:solidFill>
                  <a:schemeClr val="tx1"/>
                </a:solidFill>
                <a:latin typeface="Arial" panose="020B0604020202020204" pitchFamily="34" charset="0"/>
              </a:defRPr>
            </a:lvl2pPr>
            <a:lvl3pPr defTabSz="3343275">
              <a:defRPr>
                <a:solidFill>
                  <a:schemeClr val="tx1"/>
                </a:solidFill>
                <a:latin typeface="Arial" panose="020B0604020202020204" pitchFamily="34" charset="0"/>
              </a:defRPr>
            </a:lvl3pPr>
            <a:lvl4pPr defTabSz="3343275">
              <a:defRPr>
                <a:solidFill>
                  <a:schemeClr val="tx1"/>
                </a:solidFill>
                <a:latin typeface="Arial" panose="020B0604020202020204" pitchFamily="34" charset="0"/>
              </a:defRPr>
            </a:lvl4pPr>
            <a:lvl5pPr defTabSz="3343275">
              <a:defRPr>
                <a:solidFill>
                  <a:schemeClr val="tx1"/>
                </a:solidFill>
                <a:latin typeface="Arial" panose="020B0604020202020204" pitchFamily="34" charset="0"/>
              </a:defRPr>
            </a:lvl5pPr>
            <a:lvl6pPr defTabSz="3343275" fontAlgn="base">
              <a:spcBef>
                <a:spcPct val="0"/>
              </a:spcBef>
              <a:spcAft>
                <a:spcPct val="0"/>
              </a:spcAft>
              <a:defRPr>
                <a:solidFill>
                  <a:schemeClr val="tx1"/>
                </a:solidFill>
                <a:latin typeface="Arial" panose="020B0604020202020204" pitchFamily="34" charset="0"/>
              </a:defRPr>
            </a:lvl6pPr>
            <a:lvl7pPr defTabSz="3343275" fontAlgn="base">
              <a:spcBef>
                <a:spcPct val="0"/>
              </a:spcBef>
              <a:spcAft>
                <a:spcPct val="0"/>
              </a:spcAft>
              <a:defRPr>
                <a:solidFill>
                  <a:schemeClr val="tx1"/>
                </a:solidFill>
                <a:latin typeface="Arial" panose="020B0604020202020204" pitchFamily="34" charset="0"/>
              </a:defRPr>
            </a:lvl7pPr>
            <a:lvl8pPr defTabSz="3343275" fontAlgn="base">
              <a:spcBef>
                <a:spcPct val="0"/>
              </a:spcBef>
              <a:spcAft>
                <a:spcPct val="0"/>
              </a:spcAft>
              <a:defRPr>
                <a:solidFill>
                  <a:schemeClr val="tx1"/>
                </a:solidFill>
                <a:latin typeface="Arial" panose="020B0604020202020204" pitchFamily="34" charset="0"/>
              </a:defRPr>
            </a:lvl8pPr>
            <a:lvl9pPr defTabSz="3343275" fontAlgn="base">
              <a:spcBef>
                <a:spcPct val="0"/>
              </a:spcBef>
              <a:spcAft>
                <a:spcPct val="0"/>
              </a:spcAft>
              <a:defRPr>
                <a:solidFill>
                  <a:schemeClr val="tx1"/>
                </a:solidFill>
                <a:latin typeface="Arial" panose="020B0604020202020204" pitchFamily="34" charset="0"/>
              </a:defRPr>
            </a:lvl9pPr>
          </a:lstStyle>
          <a:p>
            <a:pPr algn="ctr"/>
            <a:r>
              <a:rPr lang="en-US" altLang="en-US" sz="10000" b="1" dirty="0">
                <a:latin typeface="Garamond" panose="02020404030301010803" pitchFamily="18" charset="0"/>
                <a:cs typeface="Times New Roman" panose="02020603050405020304" pitchFamily="18" charset="0"/>
              </a:rPr>
              <a:t>Title of Project</a:t>
            </a:r>
          </a:p>
          <a:p>
            <a:pPr algn="ctr"/>
            <a:r>
              <a:rPr lang="en-US" altLang="en-US" sz="6000" dirty="0">
                <a:latin typeface="Garamond" panose="02020404030301010803" pitchFamily="18" charset="0"/>
                <a:cs typeface="Times New Roman" panose="02020603050405020304" pitchFamily="18" charset="0"/>
              </a:rPr>
              <a:t>Student Name and Class Year</a:t>
            </a:r>
          </a:p>
          <a:p>
            <a:pPr algn="ctr"/>
            <a:r>
              <a:rPr lang="en-US" altLang="en-US" sz="6000" dirty="0">
                <a:latin typeface="Garamond" panose="02020404030301010803" pitchFamily="18" charset="0"/>
                <a:cs typeface="Times New Roman" panose="02020603050405020304" pitchFamily="18" charset="0"/>
              </a:rPr>
              <a:t>Program City, Program Country (Semester and Year)</a:t>
            </a:r>
            <a:br>
              <a:rPr lang="en-US" altLang="en-US" sz="6000" dirty="0">
                <a:latin typeface="Garamond" panose="02020404030301010803" pitchFamily="18" charset="0"/>
                <a:cs typeface="Times New Roman" panose="02020603050405020304" pitchFamily="18" charset="0"/>
              </a:rPr>
            </a:br>
            <a:r>
              <a:rPr lang="en-US" altLang="en-US" sz="6000" b="1" dirty="0">
                <a:latin typeface="Garamond" panose="02020404030301010803" pitchFamily="18" charset="0"/>
                <a:cs typeface="Times New Roman" panose="02020603050405020304" pitchFamily="18" charset="0"/>
              </a:rPr>
              <a:t>CIIS Travel Enrichment Grant/CIIS Travel Research Grant</a:t>
            </a:r>
          </a:p>
          <a:p>
            <a:pPr algn="ctr"/>
            <a:r>
              <a:rPr lang="en-US" altLang="en-US" sz="6000" dirty="0">
                <a:latin typeface="Garamond" panose="02020404030301010803" pitchFamily="18" charset="0"/>
                <a:cs typeface="Times New Roman" panose="02020603050405020304" pitchFamily="18" charset="0"/>
              </a:rPr>
              <a:t>Source of Funding (from your grant letter)</a:t>
            </a:r>
            <a:r>
              <a:rPr lang="en-US" altLang="en-US" sz="6000" dirty="0">
                <a:solidFill>
                  <a:schemeClr val="bg1"/>
                </a:solidFill>
                <a:latin typeface="Garamond" panose="02020404030301010803" pitchFamily="18" charset="0"/>
                <a:cs typeface="Times New Roman" panose="02020603050405020304" pitchFamily="18" charset="0"/>
              </a:rPr>
              <a:t>)</a:t>
            </a:r>
          </a:p>
        </p:txBody>
      </p:sp>
      <p:pic>
        <p:nvPicPr>
          <p:cNvPr id="16" name="Picture 15">
            <a:extLst>
              <a:ext uri="{FF2B5EF4-FFF2-40B4-BE49-F238E27FC236}">
                <a16:creationId xmlns:a16="http://schemas.microsoft.com/office/drawing/2014/main" id="{497E8CD8-CBE6-714E-B82E-EB35DF3B098B}"/>
              </a:ext>
            </a:extLst>
          </p:cNvPr>
          <p:cNvPicPr>
            <a:picLocks noChangeAspect="1"/>
          </p:cNvPicPr>
          <p:nvPr/>
        </p:nvPicPr>
        <p:blipFill>
          <a:blip r:embed="rId2"/>
          <a:stretch>
            <a:fillRect/>
          </a:stretch>
        </p:blipFill>
        <p:spPr>
          <a:xfrm>
            <a:off x="1456797" y="-1631815"/>
            <a:ext cx="7511177" cy="9720347"/>
          </a:xfrm>
          <a:prstGeom prst="rect">
            <a:avLst/>
          </a:prstGeom>
        </p:spPr>
      </p:pic>
      <p:sp>
        <p:nvSpPr>
          <p:cNvPr id="18" name="TextBox 17">
            <a:extLst>
              <a:ext uri="{FF2B5EF4-FFF2-40B4-BE49-F238E27FC236}">
                <a16:creationId xmlns:a16="http://schemas.microsoft.com/office/drawing/2014/main" id="{7B9353E3-9041-1A4D-98C1-58D5DD66ABB7}"/>
              </a:ext>
            </a:extLst>
          </p:cNvPr>
          <p:cNvSpPr txBox="1"/>
          <p:nvPr/>
        </p:nvSpPr>
        <p:spPr>
          <a:xfrm>
            <a:off x="1175658" y="6833707"/>
            <a:ext cx="12714514" cy="11356955"/>
          </a:xfrm>
          <a:prstGeom prst="rect">
            <a:avLst/>
          </a:prstGeom>
          <a:noFill/>
        </p:spPr>
        <p:txBody>
          <a:bodyPr wrap="square" rtlCol="0">
            <a:spAutoFit/>
          </a:bodyPr>
          <a:lstStyle/>
          <a:p>
            <a:pPr algn="ctr"/>
            <a:r>
              <a:rPr lang="en-US" sz="7200" dirty="0">
                <a:latin typeface="Garamond" panose="02020404030301010803" pitchFamily="18" charset="0"/>
              </a:rPr>
              <a:t>Abstract:</a:t>
            </a:r>
          </a:p>
          <a:p>
            <a:r>
              <a:rPr lang="en-US" sz="4400" dirty="0"/>
              <a:t>Write your research questions here in 2-4 bullet points:</a:t>
            </a:r>
          </a:p>
          <a:p>
            <a:endParaRPr lang="en-US" sz="4400" dirty="0"/>
          </a:p>
          <a:p>
            <a:pPr marL="571500" indent="-571500">
              <a:buFont typeface="Arial" panose="020B0604020202020204" pitchFamily="34" charset="0"/>
              <a:buChar char="•"/>
            </a:pPr>
            <a:r>
              <a:rPr lang="en-US" sz="4400" dirty="0"/>
              <a:t>Question 1</a:t>
            </a:r>
          </a:p>
          <a:p>
            <a:pPr marL="571500" indent="-571500">
              <a:buFont typeface="Arial" panose="020B0604020202020204" pitchFamily="34" charset="0"/>
              <a:buChar char="•"/>
            </a:pPr>
            <a:r>
              <a:rPr lang="en-US" sz="4400" dirty="0"/>
              <a:t>Question 2</a:t>
            </a:r>
          </a:p>
          <a:p>
            <a:pPr marL="571500" indent="-571500">
              <a:buFont typeface="Arial" panose="020B0604020202020204" pitchFamily="34" charset="0"/>
              <a:buChar char="•"/>
            </a:pPr>
            <a:r>
              <a:rPr lang="en-US" sz="4400" dirty="0"/>
              <a:t>(Question 3)</a:t>
            </a:r>
          </a:p>
          <a:p>
            <a:endParaRPr lang="en-US" sz="4400" b="1" dirty="0"/>
          </a:p>
          <a:p>
            <a:endParaRPr lang="en-US" sz="4400" b="1" dirty="0"/>
          </a:p>
          <a:p>
            <a:endParaRPr lang="en-US" sz="4400" dirty="0">
              <a:latin typeface="Garamond" panose="02020404030301010803" pitchFamily="18" charset="0"/>
            </a:endParaRPr>
          </a:p>
          <a:p>
            <a:endParaRPr lang="en-US" sz="4400" dirty="0">
              <a:latin typeface="Garamond" panose="02020404030301010803" pitchFamily="18" charset="0"/>
            </a:endParaRPr>
          </a:p>
          <a:p>
            <a:endParaRPr lang="en-US" sz="4400" dirty="0">
              <a:latin typeface="Garamond" panose="02020404030301010803" pitchFamily="18" charset="0"/>
            </a:endParaRPr>
          </a:p>
          <a:p>
            <a:endParaRPr lang="en-US" sz="4400" dirty="0">
              <a:latin typeface="Garamond" panose="02020404030301010803" pitchFamily="18" charset="0"/>
            </a:endParaRPr>
          </a:p>
          <a:p>
            <a:endParaRPr lang="en-US" sz="4400" dirty="0">
              <a:latin typeface="Garamond" panose="02020404030301010803" pitchFamily="18" charset="0"/>
            </a:endParaRPr>
          </a:p>
          <a:p>
            <a:endParaRPr lang="en-US" sz="4400" dirty="0">
              <a:latin typeface="Garamond" panose="02020404030301010803" pitchFamily="18" charset="0"/>
            </a:endParaRPr>
          </a:p>
          <a:p>
            <a:endParaRPr lang="en-US" sz="4400" dirty="0">
              <a:latin typeface="Garamond" panose="02020404030301010803" pitchFamily="18" charset="0"/>
            </a:endParaRPr>
          </a:p>
          <a:p>
            <a:endParaRPr lang="en-US" sz="4400" dirty="0">
              <a:solidFill>
                <a:schemeClr val="bg1"/>
              </a:solidFill>
              <a:latin typeface="Garamond" panose="02020404030301010803" pitchFamily="18" charset="0"/>
            </a:endParaRPr>
          </a:p>
        </p:txBody>
      </p:sp>
      <p:sp>
        <p:nvSpPr>
          <p:cNvPr id="19" name="TextBox 18">
            <a:extLst>
              <a:ext uri="{FF2B5EF4-FFF2-40B4-BE49-F238E27FC236}">
                <a16:creationId xmlns:a16="http://schemas.microsoft.com/office/drawing/2014/main" id="{8B80B231-95A3-844E-A2CB-37FAA2D4BC54}"/>
              </a:ext>
            </a:extLst>
          </p:cNvPr>
          <p:cNvSpPr txBox="1"/>
          <p:nvPr/>
        </p:nvSpPr>
        <p:spPr>
          <a:xfrm>
            <a:off x="1288693" y="14529711"/>
            <a:ext cx="12714514" cy="12618839"/>
          </a:xfrm>
          <a:prstGeom prst="rect">
            <a:avLst/>
          </a:prstGeom>
          <a:noFill/>
        </p:spPr>
        <p:txBody>
          <a:bodyPr wrap="square" rtlCol="0">
            <a:spAutoFit/>
          </a:bodyPr>
          <a:lstStyle/>
          <a:p>
            <a:pPr algn="ctr"/>
            <a:r>
              <a:rPr lang="en-US" sz="7200" dirty="0">
                <a:latin typeface="Garamond" panose="02020404030301010803" pitchFamily="18" charset="0"/>
              </a:rPr>
              <a:t>Background:</a:t>
            </a:r>
          </a:p>
          <a:p>
            <a:r>
              <a:rPr lang="en-US" sz="4400" dirty="0"/>
              <a:t>Write background information here in 4-5 bullet points:</a:t>
            </a:r>
          </a:p>
          <a:p>
            <a:endParaRPr lang="en-US" sz="4400" dirty="0"/>
          </a:p>
          <a:p>
            <a:pPr marL="571500" indent="-571500">
              <a:buFont typeface="Arial" panose="020B0604020202020204" pitchFamily="34" charset="0"/>
              <a:buChar char="•"/>
            </a:pPr>
            <a:r>
              <a:rPr lang="en-US" sz="4400" dirty="0"/>
              <a:t>Background Context 1</a:t>
            </a:r>
          </a:p>
          <a:p>
            <a:pPr marL="571500" indent="-571500">
              <a:buFont typeface="Arial" panose="020B0604020202020204" pitchFamily="34" charset="0"/>
              <a:buChar char="•"/>
            </a:pPr>
            <a:r>
              <a:rPr lang="en-US" sz="4400" dirty="0"/>
              <a:t>Background Context 2</a:t>
            </a:r>
          </a:p>
          <a:p>
            <a:pPr marL="571500" indent="-571500">
              <a:buFont typeface="Arial" panose="020B0604020202020204" pitchFamily="34" charset="0"/>
              <a:buChar char="•"/>
            </a:pPr>
            <a:r>
              <a:rPr lang="en-US" sz="4400" dirty="0"/>
              <a:t>Background Context 3</a:t>
            </a: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p:txBody>
      </p:sp>
      <p:sp>
        <p:nvSpPr>
          <p:cNvPr id="28" name="TextBox 27">
            <a:extLst>
              <a:ext uri="{FF2B5EF4-FFF2-40B4-BE49-F238E27FC236}">
                <a16:creationId xmlns:a16="http://schemas.microsoft.com/office/drawing/2014/main" id="{C1F8D498-B08C-DC4F-B2E4-A678E70DCBFD}"/>
              </a:ext>
            </a:extLst>
          </p:cNvPr>
          <p:cNvSpPr txBox="1"/>
          <p:nvPr/>
        </p:nvSpPr>
        <p:spPr>
          <a:xfrm>
            <a:off x="15450222" y="7005541"/>
            <a:ext cx="12714514" cy="7294305"/>
          </a:xfrm>
          <a:prstGeom prst="rect">
            <a:avLst/>
          </a:prstGeom>
          <a:noFill/>
        </p:spPr>
        <p:txBody>
          <a:bodyPr wrap="square" rtlCol="0">
            <a:spAutoFit/>
          </a:bodyPr>
          <a:lstStyle/>
          <a:p>
            <a:pPr algn="ctr"/>
            <a:r>
              <a:rPr lang="en-US" sz="7200" dirty="0">
                <a:latin typeface="Garamond" panose="02020404030301010803" pitchFamily="18" charset="0"/>
              </a:rPr>
              <a:t>Method:</a:t>
            </a:r>
          </a:p>
          <a:p>
            <a:r>
              <a:rPr lang="en-US" sz="4400" dirty="0"/>
              <a:t>Write your method here in 3-4 bullet points.</a:t>
            </a:r>
          </a:p>
          <a:p>
            <a:endParaRPr lang="en-US" sz="4400" dirty="0"/>
          </a:p>
          <a:p>
            <a:r>
              <a:rPr lang="en-US" sz="4400" dirty="0"/>
              <a:t>How did you carry out this experience? How did you carry out this research? </a:t>
            </a:r>
          </a:p>
          <a:p>
            <a:endParaRPr lang="en-US" sz="4400" dirty="0"/>
          </a:p>
          <a:p>
            <a:r>
              <a:rPr lang="en-US" sz="4400" dirty="0"/>
              <a:t>Did you have a schedule for your Travel Enrichment Grant or Research?</a:t>
            </a:r>
          </a:p>
          <a:p>
            <a:endParaRPr lang="en-US" sz="4400" dirty="0"/>
          </a:p>
          <a:p>
            <a:r>
              <a:rPr lang="en-US" sz="4400" dirty="0"/>
              <a:t>Were there any challenges you needed to navigate?</a:t>
            </a:r>
          </a:p>
        </p:txBody>
      </p:sp>
      <p:sp>
        <p:nvSpPr>
          <p:cNvPr id="29" name="TextBox 28">
            <a:extLst>
              <a:ext uri="{FF2B5EF4-FFF2-40B4-BE49-F238E27FC236}">
                <a16:creationId xmlns:a16="http://schemas.microsoft.com/office/drawing/2014/main" id="{FBCA16A0-E118-3447-A742-E856B7BB900F}"/>
              </a:ext>
            </a:extLst>
          </p:cNvPr>
          <p:cNvSpPr txBox="1"/>
          <p:nvPr/>
        </p:nvSpPr>
        <p:spPr>
          <a:xfrm>
            <a:off x="15563442" y="22378509"/>
            <a:ext cx="12714514" cy="7971413"/>
          </a:xfrm>
          <a:prstGeom prst="rect">
            <a:avLst/>
          </a:prstGeom>
          <a:noFill/>
        </p:spPr>
        <p:txBody>
          <a:bodyPr wrap="square" rtlCol="0">
            <a:spAutoFit/>
          </a:bodyPr>
          <a:lstStyle/>
          <a:p>
            <a:pPr algn="ctr"/>
            <a:r>
              <a:rPr lang="en-US" sz="7200" dirty="0">
                <a:latin typeface="Garamond" panose="02020404030301010803" pitchFamily="18" charset="0"/>
              </a:rPr>
              <a:t>Results:</a:t>
            </a:r>
          </a:p>
          <a:p>
            <a:r>
              <a:rPr lang="en-US" sz="4400" dirty="0"/>
              <a:t>Write your results here:</a:t>
            </a:r>
          </a:p>
          <a:p>
            <a:endParaRPr lang="en-US" sz="4400" dirty="0"/>
          </a:p>
          <a:p>
            <a:r>
              <a:rPr lang="en-US" sz="4400" dirty="0"/>
              <a:t>How did this impact your off-campus study experience?</a:t>
            </a:r>
          </a:p>
          <a:p>
            <a:endParaRPr lang="en-US" sz="4400" dirty="0"/>
          </a:p>
          <a:p>
            <a:r>
              <a:rPr lang="en-US" sz="4400" dirty="0"/>
              <a:t>How did this shape or influence your understanding of your host country?</a:t>
            </a:r>
          </a:p>
          <a:p>
            <a:endParaRPr lang="en-US" sz="4400" dirty="0"/>
          </a:p>
          <a:p>
            <a:r>
              <a:rPr lang="en-US" sz="4400" dirty="0"/>
              <a:t>What did this teach you about your host culture/country?</a:t>
            </a:r>
          </a:p>
        </p:txBody>
      </p:sp>
      <p:sp>
        <p:nvSpPr>
          <p:cNvPr id="30" name="Rectangle 29">
            <a:extLst>
              <a:ext uri="{FF2B5EF4-FFF2-40B4-BE49-F238E27FC236}">
                <a16:creationId xmlns:a16="http://schemas.microsoft.com/office/drawing/2014/main" id="{1DE6C335-C1A0-2E4A-8C48-AB0AA1B155A7}"/>
              </a:ext>
            </a:extLst>
          </p:cNvPr>
          <p:cNvSpPr/>
          <p:nvPr/>
        </p:nvSpPr>
        <p:spPr>
          <a:xfrm>
            <a:off x="29795369" y="7098919"/>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Relevant image</a:t>
            </a:r>
          </a:p>
        </p:txBody>
      </p:sp>
      <p:sp>
        <p:nvSpPr>
          <p:cNvPr id="31" name="TextBox 30">
            <a:extLst>
              <a:ext uri="{FF2B5EF4-FFF2-40B4-BE49-F238E27FC236}">
                <a16:creationId xmlns:a16="http://schemas.microsoft.com/office/drawing/2014/main" id="{818693F5-7E1B-8043-93D3-E71A7D01AB48}"/>
              </a:ext>
            </a:extLst>
          </p:cNvPr>
          <p:cNvSpPr txBox="1"/>
          <p:nvPr/>
        </p:nvSpPr>
        <p:spPr>
          <a:xfrm>
            <a:off x="29795369" y="14732229"/>
            <a:ext cx="12714514" cy="5940088"/>
          </a:xfrm>
          <a:prstGeom prst="rect">
            <a:avLst/>
          </a:prstGeom>
          <a:noFill/>
        </p:spPr>
        <p:txBody>
          <a:bodyPr wrap="square" rtlCol="0">
            <a:spAutoFit/>
          </a:bodyPr>
          <a:lstStyle/>
          <a:p>
            <a:pPr algn="ctr"/>
            <a:r>
              <a:rPr lang="en-US" sz="7200" dirty="0">
                <a:latin typeface="Garamond" panose="02020404030301010803" pitchFamily="18" charset="0"/>
              </a:rPr>
              <a:t>Conclusion:</a:t>
            </a:r>
          </a:p>
          <a:p>
            <a:r>
              <a:rPr lang="en-US" sz="4400" dirty="0"/>
              <a:t>What have you done with what you’ve learned from this experience? </a:t>
            </a:r>
          </a:p>
          <a:p>
            <a:endParaRPr lang="en-US" sz="4400" dirty="0"/>
          </a:p>
          <a:p>
            <a:r>
              <a:rPr lang="en-US" sz="4400" dirty="0"/>
              <a:t>How have you integrated/will you integrate this information into your future academic work?</a:t>
            </a:r>
          </a:p>
          <a:p>
            <a:endParaRPr lang="en-US" sz="4400" dirty="0"/>
          </a:p>
          <a:p>
            <a:r>
              <a:rPr lang="en-US" sz="4400" dirty="0"/>
              <a:t>What further questions would you like to explore?</a:t>
            </a:r>
            <a:endParaRPr lang="en-US" sz="4400" dirty="0">
              <a:latin typeface="Garamond" panose="02020404030301010803" pitchFamily="18" charset="0"/>
            </a:endParaRPr>
          </a:p>
        </p:txBody>
      </p:sp>
      <p:sp>
        <p:nvSpPr>
          <p:cNvPr id="32" name="Rectangle 31">
            <a:extLst>
              <a:ext uri="{FF2B5EF4-FFF2-40B4-BE49-F238E27FC236}">
                <a16:creationId xmlns:a16="http://schemas.microsoft.com/office/drawing/2014/main" id="{F0F94AF5-51A2-BA40-9DF2-778C3955C477}"/>
              </a:ext>
            </a:extLst>
          </p:cNvPr>
          <p:cNvSpPr/>
          <p:nvPr/>
        </p:nvSpPr>
        <p:spPr>
          <a:xfrm>
            <a:off x="15487962" y="14890411"/>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Relevant image</a:t>
            </a:r>
          </a:p>
        </p:txBody>
      </p:sp>
      <p:pic>
        <p:nvPicPr>
          <p:cNvPr id="3" name="Picture 2" descr="A black and red text on a black background&#10;&#10;Description automatically generated">
            <a:extLst>
              <a:ext uri="{FF2B5EF4-FFF2-40B4-BE49-F238E27FC236}">
                <a16:creationId xmlns:a16="http://schemas.microsoft.com/office/drawing/2014/main" id="{AD1BF142-A0AC-7B3D-81E1-C8F7B72E4E5A}"/>
              </a:ext>
            </a:extLst>
          </p:cNvPr>
          <p:cNvPicPr>
            <a:picLocks noChangeAspect="1"/>
          </p:cNvPicPr>
          <p:nvPr/>
        </p:nvPicPr>
        <p:blipFill>
          <a:blip r:embed="rId3"/>
          <a:stretch>
            <a:fillRect/>
          </a:stretch>
        </p:blipFill>
        <p:spPr>
          <a:xfrm>
            <a:off x="36351484" y="2210324"/>
            <a:ext cx="5373635" cy="2036068"/>
          </a:xfrm>
          <a:prstGeom prst="rect">
            <a:avLst/>
          </a:prstGeom>
        </p:spPr>
      </p:pic>
      <p:sp>
        <p:nvSpPr>
          <p:cNvPr id="4" name="Rectangle 3">
            <a:extLst>
              <a:ext uri="{FF2B5EF4-FFF2-40B4-BE49-F238E27FC236}">
                <a16:creationId xmlns:a16="http://schemas.microsoft.com/office/drawing/2014/main" id="{4DCFFD37-0E7D-0C19-929F-DE696FC2E220}"/>
              </a:ext>
            </a:extLst>
          </p:cNvPr>
          <p:cNvSpPr/>
          <p:nvPr/>
        </p:nvSpPr>
        <p:spPr>
          <a:xfrm>
            <a:off x="1213398" y="24500484"/>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Relevant image</a:t>
            </a:r>
          </a:p>
        </p:txBody>
      </p:sp>
      <p:sp>
        <p:nvSpPr>
          <p:cNvPr id="5" name="TextBox 4">
            <a:extLst>
              <a:ext uri="{FF2B5EF4-FFF2-40B4-BE49-F238E27FC236}">
                <a16:creationId xmlns:a16="http://schemas.microsoft.com/office/drawing/2014/main" id="{4438BAF5-5F65-6578-D5CC-1350899F1248}"/>
              </a:ext>
            </a:extLst>
          </p:cNvPr>
          <p:cNvSpPr txBox="1"/>
          <p:nvPr/>
        </p:nvSpPr>
        <p:spPr>
          <a:xfrm>
            <a:off x="29994227" y="25122726"/>
            <a:ext cx="12714514" cy="3908762"/>
          </a:xfrm>
          <a:prstGeom prst="rect">
            <a:avLst/>
          </a:prstGeom>
          <a:noFill/>
        </p:spPr>
        <p:txBody>
          <a:bodyPr wrap="square" rtlCol="0">
            <a:spAutoFit/>
          </a:bodyPr>
          <a:lstStyle/>
          <a:p>
            <a:pPr algn="ctr"/>
            <a:r>
              <a:rPr lang="en-US" sz="7200" dirty="0">
                <a:latin typeface="Garamond" panose="02020404030301010803" pitchFamily="18" charset="0"/>
              </a:rPr>
              <a:t>Sources:</a:t>
            </a:r>
          </a:p>
          <a:p>
            <a:r>
              <a:rPr lang="en-US" sz="4400" dirty="0"/>
              <a:t>Include citations for any sources. Alternatively, you could include QR codes to relevant museums or websites where someone could learn more. </a:t>
            </a:r>
          </a:p>
          <a:p>
            <a:pPr algn="ctr"/>
            <a:endParaRPr lang="en-US" sz="4400" dirty="0">
              <a:solidFill>
                <a:schemeClr val="bg1"/>
              </a:solidFill>
              <a:latin typeface="Garamond" panose="02020404030301010803" pitchFamily="18" charset="0"/>
            </a:endParaRPr>
          </a:p>
        </p:txBody>
      </p:sp>
    </p:spTree>
    <p:extLst>
      <p:ext uri="{BB962C8B-B14F-4D97-AF65-F5344CB8AC3E}">
        <p14:creationId xmlns:p14="http://schemas.microsoft.com/office/powerpoint/2010/main" val="3774079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F2015"/>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EF93311E-5526-9B4D-B45E-5E7F622DA0A9}"/>
              </a:ext>
            </a:extLst>
          </p:cNvPr>
          <p:cNvSpPr/>
          <p:nvPr/>
        </p:nvSpPr>
        <p:spPr>
          <a:xfrm>
            <a:off x="865801" y="7005541"/>
            <a:ext cx="13344023" cy="250202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EDE2ACD-A6EA-934B-8311-5A13CF732344}"/>
              </a:ext>
            </a:extLst>
          </p:cNvPr>
          <p:cNvSpPr/>
          <p:nvPr/>
        </p:nvSpPr>
        <p:spPr>
          <a:xfrm>
            <a:off x="15173208" y="7005541"/>
            <a:ext cx="13344023" cy="2502021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8EC93B3-E7A7-EE4A-B4AF-BB1DC5CDEAAD}"/>
              </a:ext>
            </a:extLst>
          </p:cNvPr>
          <p:cNvSpPr/>
          <p:nvPr/>
        </p:nvSpPr>
        <p:spPr>
          <a:xfrm>
            <a:off x="29480615" y="7005541"/>
            <a:ext cx="13344023" cy="2502021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Box 7">
            <a:extLst>
              <a:ext uri="{FF2B5EF4-FFF2-40B4-BE49-F238E27FC236}">
                <a16:creationId xmlns:a16="http://schemas.microsoft.com/office/drawing/2014/main" id="{ECFBF85C-582B-1D4F-B98C-F16DBB0744A1}"/>
              </a:ext>
            </a:extLst>
          </p:cNvPr>
          <p:cNvSpPr txBox="1">
            <a:spLocks noChangeArrowheads="1"/>
          </p:cNvSpPr>
          <p:nvPr/>
        </p:nvSpPr>
        <p:spPr bwMode="auto">
          <a:xfrm>
            <a:off x="865800" y="566092"/>
            <a:ext cx="41958837" cy="5940088"/>
          </a:xfrm>
          <a:prstGeom prst="rect">
            <a:avLst/>
          </a:prstGeom>
          <a:ln/>
        </p:spPr>
        <p:style>
          <a:lnRef idx="2">
            <a:schemeClr val="dk1"/>
          </a:lnRef>
          <a:fillRef idx="1">
            <a:schemeClr val="lt1"/>
          </a:fillRef>
          <a:effectRef idx="0">
            <a:schemeClr val="dk1"/>
          </a:effectRef>
          <a:fontRef idx="minor">
            <a:schemeClr val="dk1"/>
          </a:fontRef>
        </p:style>
        <p:txBody>
          <a:bodyPr wrap="square">
            <a:spAutoFit/>
          </a:bodyPr>
          <a:lstStyle>
            <a:lvl1pPr defTabSz="3343275">
              <a:defRPr>
                <a:solidFill>
                  <a:schemeClr val="tx1"/>
                </a:solidFill>
                <a:latin typeface="Arial" panose="020B0604020202020204" pitchFamily="34" charset="0"/>
              </a:defRPr>
            </a:lvl1pPr>
            <a:lvl2pPr defTabSz="3343275">
              <a:defRPr>
                <a:solidFill>
                  <a:schemeClr val="tx1"/>
                </a:solidFill>
                <a:latin typeface="Arial" panose="020B0604020202020204" pitchFamily="34" charset="0"/>
              </a:defRPr>
            </a:lvl2pPr>
            <a:lvl3pPr defTabSz="3343275">
              <a:defRPr>
                <a:solidFill>
                  <a:schemeClr val="tx1"/>
                </a:solidFill>
                <a:latin typeface="Arial" panose="020B0604020202020204" pitchFamily="34" charset="0"/>
              </a:defRPr>
            </a:lvl3pPr>
            <a:lvl4pPr defTabSz="3343275">
              <a:defRPr>
                <a:solidFill>
                  <a:schemeClr val="tx1"/>
                </a:solidFill>
                <a:latin typeface="Arial" panose="020B0604020202020204" pitchFamily="34" charset="0"/>
              </a:defRPr>
            </a:lvl4pPr>
            <a:lvl5pPr defTabSz="3343275">
              <a:defRPr>
                <a:solidFill>
                  <a:schemeClr val="tx1"/>
                </a:solidFill>
                <a:latin typeface="Arial" panose="020B0604020202020204" pitchFamily="34" charset="0"/>
              </a:defRPr>
            </a:lvl5pPr>
            <a:lvl6pPr defTabSz="3343275" fontAlgn="base">
              <a:spcBef>
                <a:spcPct val="0"/>
              </a:spcBef>
              <a:spcAft>
                <a:spcPct val="0"/>
              </a:spcAft>
              <a:defRPr>
                <a:solidFill>
                  <a:schemeClr val="tx1"/>
                </a:solidFill>
                <a:latin typeface="Arial" panose="020B0604020202020204" pitchFamily="34" charset="0"/>
              </a:defRPr>
            </a:lvl6pPr>
            <a:lvl7pPr defTabSz="3343275" fontAlgn="base">
              <a:spcBef>
                <a:spcPct val="0"/>
              </a:spcBef>
              <a:spcAft>
                <a:spcPct val="0"/>
              </a:spcAft>
              <a:defRPr>
                <a:solidFill>
                  <a:schemeClr val="tx1"/>
                </a:solidFill>
                <a:latin typeface="Arial" panose="020B0604020202020204" pitchFamily="34" charset="0"/>
              </a:defRPr>
            </a:lvl7pPr>
            <a:lvl8pPr defTabSz="3343275" fontAlgn="base">
              <a:spcBef>
                <a:spcPct val="0"/>
              </a:spcBef>
              <a:spcAft>
                <a:spcPct val="0"/>
              </a:spcAft>
              <a:defRPr>
                <a:solidFill>
                  <a:schemeClr val="tx1"/>
                </a:solidFill>
                <a:latin typeface="Arial" panose="020B0604020202020204" pitchFamily="34" charset="0"/>
              </a:defRPr>
            </a:lvl8pPr>
            <a:lvl9pPr defTabSz="3343275" fontAlgn="base">
              <a:spcBef>
                <a:spcPct val="0"/>
              </a:spcBef>
              <a:spcAft>
                <a:spcPct val="0"/>
              </a:spcAft>
              <a:defRPr>
                <a:solidFill>
                  <a:schemeClr val="tx1"/>
                </a:solidFill>
                <a:latin typeface="Arial" panose="020B0604020202020204" pitchFamily="34" charset="0"/>
              </a:defRPr>
            </a:lvl9pPr>
          </a:lstStyle>
          <a:p>
            <a:pPr algn="ctr"/>
            <a:r>
              <a:rPr lang="en-US" altLang="en-US" sz="11500" b="1" dirty="0">
                <a:latin typeface="Garamond" panose="02020404030301010803" pitchFamily="18" charset="0"/>
                <a:cs typeface="Times New Roman" panose="02020603050405020304" pitchFamily="18" charset="0"/>
              </a:rPr>
              <a:t>Exploring Postmodernism and Authenticity </a:t>
            </a:r>
            <a:br>
              <a:rPr lang="en-US" altLang="en-US" sz="11500" b="1" dirty="0">
                <a:latin typeface="Garamond" panose="02020404030301010803" pitchFamily="18" charset="0"/>
                <a:cs typeface="Times New Roman" panose="02020603050405020304" pitchFamily="18" charset="0"/>
              </a:rPr>
            </a:br>
            <a:r>
              <a:rPr lang="en-US" altLang="en-US" sz="11500" b="1" dirty="0">
                <a:latin typeface="Garamond" panose="02020404030301010803" pitchFamily="18" charset="0"/>
                <a:cs typeface="Times New Roman" panose="02020603050405020304" pitchFamily="18" charset="0"/>
              </a:rPr>
              <a:t>through the Dresden </a:t>
            </a:r>
            <a:r>
              <a:rPr lang="en-US" altLang="en-US" sz="11500" b="1" dirty="0" err="1">
                <a:latin typeface="Garamond" panose="02020404030301010803" pitchFamily="18" charset="0"/>
                <a:cs typeface="Times New Roman" panose="02020603050405020304" pitchFamily="18" charset="0"/>
              </a:rPr>
              <a:t>Frauenkirche</a:t>
            </a:r>
            <a:endParaRPr lang="en-US" altLang="en-US" sz="11500" b="1" dirty="0">
              <a:latin typeface="Garamond" panose="02020404030301010803" pitchFamily="18" charset="0"/>
              <a:cs typeface="Times New Roman" panose="02020603050405020304" pitchFamily="18" charset="0"/>
            </a:endParaRPr>
          </a:p>
          <a:p>
            <a:pPr algn="ctr"/>
            <a:r>
              <a:rPr lang="en-US" altLang="en-US" sz="5000" dirty="0">
                <a:latin typeface="Garamond" panose="02020404030301010803" pitchFamily="18" charset="0"/>
                <a:cs typeface="Times New Roman" panose="02020603050405020304" pitchFamily="18" charset="0"/>
              </a:rPr>
              <a:t>Kim Longfellow ‘24</a:t>
            </a:r>
          </a:p>
          <a:p>
            <a:pPr algn="ctr"/>
            <a:r>
              <a:rPr lang="en-US" altLang="en-US" sz="5000" dirty="0">
                <a:latin typeface="Garamond" panose="02020404030301010803" pitchFamily="18" charset="0"/>
                <a:cs typeface="Times New Roman" panose="02020603050405020304" pitchFamily="18" charset="0"/>
              </a:rPr>
              <a:t>Freiburg, Germany (Spring 2023)</a:t>
            </a:r>
            <a:br>
              <a:rPr lang="en-US" altLang="en-US" sz="5000" dirty="0">
                <a:latin typeface="Garamond" panose="02020404030301010803" pitchFamily="18" charset="0"/>
                <a:cs typeface="Times New Roman" panose="02020603050405020304" pitchFamily="18" charset="0"/>
              </a:rPr>
            </a:br>
            <a:r>
              <a:rPr lang="en-US" altLang="en-US" sz="5000" dirty="0">
                <a:latin typeface="Garamond" panose="02020404030301010803" pitchFamily="18" charset="0"/>
                <a:cs typeface="Times New Roman" panose="02020603050405020304" pitchFamily="18" charset="0"/>
              </a:rPr>
              <a:t>CIIS Travel Enrichment Grant, Supported by the CIIS Fellowships Fund</a:t>
            </a:r>
            <a:endParaRPr lang="en-US" altLang="en-US" sz="5000" dirty="0">
              <a:solidFill>
                <a:schemeClr val="bg1"/>
              </a:solidFill>
              <a:latin typeface="Garamond" panose="02020404030301010803"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497E8CD8-CBE6-714E-B82E-EB35DF3B098B}"/>
              </a:ext>
            </a:extLst>
          </p:cNvPr>
          <p:cNvPicPr>
            <a:picLocks noChangeAspect="1"/>
          </p:cNvPicPr>
          <p:nvPr/>
        </p:nvPicPr>
        <p:blipFill>
          <a:blip r:embed="rId3"/>
          <a:stretch>
            <a:fillRect/>
          </a:stretch>
        </p:blipFill>
        <p:spPr>
          <a:xfrm>
            <a:off x="475566" y="-1742656"/>
            <a:ext cx="8657570" cy="11203914"/>
          </a:xfrm>
          <a:prstGeom prst="rect">
            <a:avLst/>
          </a:prstGeom>
        </p:spPr>
      </p:pic>
      <p:sp>
        <p:nvSpPr>
          <p:cNvPr id="18" name="TextBox 17">
            <a:extLst>
              <a:ext uri="{FF2B5EF4-FFF2-40B4-BE49-F238E27FC236}">
                <a16:creationId xmlns:a16="http://schemas.microsoft.com/office/drawing/2014/main" id="{7B9353E3-9041-1A4D-98C1-58D5DD66ABB7}"/>
              </a:ext>
            </a:extLst>
          </p:cNvPr>
          <p:cNvSpPr txBox="1"/>
          <p:nvPr/>
        </p:nvSpPr>
        <p:spPr>
          <a:xfrm>
            <a:off x="1175658" y="7161822"/>
            <a:ext cx="12714514" cy="7971413"/>
          </a:xfrm>
          <a:prstGeom prst="rect">
            <a:avLst/>
          </a:prstGeom>
          <a:noFill/>
        </p:spPr>
        <p:txBody>
          <a:bodyPr wrap="square" rtlCol="0">
            <a:spAutoFit/>
          </a:bodyPr>
          <a:lstStyle/>
          <a:p>
            <a:pPr algn="ctr"/>
            <a:r>
              <a:rPr lang="en-US" sz="6600" dirty="0">
                <a:latin typeface="Garamond" panose="02020404030301010803" pitchFamily="18" charset="0"/>
              </a:rPr>
              <a:t>Abstract:</a:t>
            </a:r>
          </a:p>
          <a:p>
            <a:r>
              <a:rPr lang="en-US" sz="4400" dirty="0"/>
              <a:t>Through this Travel Enrichment Grant, I received funding to visit Dresden, Germany and study the reconstruction of the </a:t>
            </a:r>
            <a:r>
              <a:rPr lang="en-US" sz="4400" dirty="0" err="1"/>
              <a:t>Frauenkirche</a:t>
            </a:r>
            <a:r>
              <a:rPr lang="en-US" sz="4400" dirty="0"/>
              <a:t> as an example of postmodern architecture and authenticity.</a:t>
            </a:r>
          </a:p>
          <a:p>
            <a:endParaRPr lang="en-US" sz="4400" dirty="0"/>
          </a:p>
          <a:p>
            <a:pPr marL="571500" indent="-571500">
              <a:buFont typeface="Arial" panose="020B0604020202020204" pitchFamily="34" charset="0"/>
              <a:buChar char="•"/>
            </a:pPr>
            <a:r>
              <a:rPr lang="en-US" sz="4400" dirty="0"/>
              <a:t>To what extent is the reconstruction of the </a:t>
            </a:r>
            <a:r>
              <a:rPr lang="en-US" sz="4400" dirty="0" err="1"/>
              <a:t>Frauenkirche</a:t>
            </a:r>
            <a:r>
              <a:rPr lang="en-US" sz="4400" dirty="0"/>
              <a:t> an authentic reconstruction of the original church?</a:t>
            </a:r>
          </a:p>
          <a:p>
            <a:pPr marL="571500" indent="-571500">
              <a:buFont typeface="Arial" panose="020B0604020202020204" pitchFamily="34" charset="0"/>
              <a:buChar char="•"/>
            </a:pPr>
            <a:r>
              <a:rPr lang="en-US" sz="4400" dirty="0"/>
              <a:t>Can the </a:t>
            </a:r>
            <a:r>
              <a:rPr lang="en-US" sz="4400" dirty="0" err="1"/>
              <a:t>Frauenkirche</a:t>
            </a:r>
            <a:r>
              <a:rPr lang="en-US" sz="4400" dirty="0"/>
              <a:t> be considered an authentic space? Or is it merely postmodern recreation?</a:t>
            </a:r>
          </a:p>
        </p:txBody>
      </p:sp>
      <p:sp>
        <p:nvSpPr>
          <p:cNvPr id="19" name="TextBox 18">
            <a:extLst>
              <a:ext uri="{FF2B5EF4-FFF2-40B4-BE49-F238E27FC236}">
                <a16:creationId xmlns:a16="http://schemas.microsoft.com/office/drawing/2014/main" id="{8B80B231-95A3-844E-A2CB-37FAA2D4BC54}"/>
              </a:ext>
            </a:extLst>
          </p:cNvPr>
          <p:cNvSpPr txBox="1"/>
          <p:nvPr/>
        </p:nvSpPr>
        <p:spPr>
          <a:xfrm>
            <a:off x="1257556" y="15473931"/>
            <a:ext cx="12714514" cy="15327273"/>
          </a:xfrm>
          <a:prstGeom prst="rect">
            <a:avLst/>
          </a:prstGeom>
          <a:noFill/>
        </p:spPr>
        <p:txBody>
          <a:bodyPr wrap="square" rtlCol="0">
            <a:spAutoFit/>
          </a:bodyPr>
          <a:lstStyle/>
          <a:p>
            <a:pPr algn="ctr"/>
            <a:r>
              <a:rPr lang="en-US" sz="6600" dirty="0">
                <a:latin typeface="Garamond" panose="02020404030301010803" pitchFamily="18" charset="0"/>
              </a:rPr>
              <a:t>Background:</a:t>
            </a:r>
            <a:endParaRPr lang="en-US" sz="4400" b="1" dirty="0"/>
          </a:p>
          <a:p>
            <a:pPr marL="571500" indent="-571500">
              <a:buFont typeface="Arial" panose="020B0604020202020204" pitchFamily="34" charset="0"/>
              <a:buChar char="•"/>
            </a:pPr>
            <a:r>
              <a:rPr lang="en-US" sz="4400" dirty="0"/>
              <a:t>The Dresdner </a:t>
            </a:r>
            <a:r>
              <a:rPr lang="en-US" sz="4400" dirty="0" err="1"/>
              <a:t>Frauenkirche</a:t>
            </a:r>
            <a:r>
              <a:rPr lang="en-US" sz="4400" dirty="0"/>
              <a:t> or “Church of Our Lady” was built in Dresden, Germany in the 18</a:t>
            </a:r>
            <a:r>
              <a:rPr lang="en-US" sz="4400" baseline="30000" dirty="0"/>
              <a:t>th</a:t>
            </a:r>
            <a:r>
              <a:rPr lang="en-US" sz="4400" dirty="0"/>
              <a:t> century and was one of the largest domes in Europe.</a:t>
            </a:r>
          </a:p>
          <a:p>
            <a:pPr marL="571500" indent="-571500">
              <a:buFont typeface="Arial" panose="020B0604020202020204" pitchFamily="34" charset="0"/>
              <a:buChar char="•"/>
            </a:pPr>
            <a:r>
              <a:rPr lang="en-US" sz="4400" dirty="0"/>
              <a:t>The </a:t>
            </a:r>
            <a:r>
              <a:rPr lang="en-US" sz="4400" dirty="0" err="1"/>
              <a:t>Frauenkirche</a:t>
            </a:r>
            <a:r>
              <a:rPr lang="en-US" sz="4400" dirty="0"/>
              <a:t> was destroyed in the firebombing of Dresden in 1945, and its charred remains were left in place for 50 years as an anti-war memorial.</a:t>
            </a:r>
          </a:p>
          <a:p>
            <a:pPr marL="571500" indent="-571500">
              <a:buFont typeface="Arial" panose="020B0604020202020204" pitchFamily="34" charset="0"/>
              <a:buChar char="•"/>
            </a:pPr>
            <a:r>
              <a:rPr lang="en-US" sz="4400" dirty="0"/>
              <a:t>Following the reunification of Germany in the early 1990s, the church was rebuilt following the original blueprints using new white stones and the charred black stones of the original church.</a:t>
            </a: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a:p>
            <a:endParaRPr lang="en-US" sz="4400" dirty="0">
              <a:solidFill>
                <a:schemeClr val="bg1"/>
              </a:solidFill>
              <a:latin typeface="Garamond" panose="02020404030301010803" pitchFamily="18" charset="0"/>
            </a:endParaRPr>
          </a:p>
        </p:txBody>
      </p:sp>
      <p:sp>
        <p:nvSpPr>
          <p:cNvPr id="28" name="TextBox 27">
            <a:extLst>
              <a:ext uri="{FF2B5EF4-FFF2-40B4-BE49-F238E27FC236}">
                <a16:creationId xmlns:a16="http://schemas.microsoft.com/office/drawing/2014/main" id="{C1F8D498-B08C-DC4F-B2E4-A678E70DCBFD}"/>
              </a:ext>
            </a:extLst>
          </p:cNvPr>
          <p:cNvSpPr txBox="1"/>
          <p:nvPr/>
        </p:nvSpPr>
        <p:spPr>
          <a:xfrm>
            <a:off x="15376848" y="7005541"/>
            <a:ext cx="12714514" cy="7294305"/>
          </a:xfrm>
          <a:prstGeom prst="rect">
            <a:avLst/>
          </a:prstGeom>
          <a:noFill/>
        </p:spPr>
        <p:txBody>
          <a:bodyPr wrap="square" rtlCol="0">
            <a:spAutoFit/>
          </a:bodyPr>
          <a:lstStyle/>
          <a:p>
            <a:pPr algn="ctr"/>
            <a:r>
              <a:rPr lang="en-US" sz="7200" dirty="0">
                <a:latin typeface="Garamond" panose="02020404030301010803" pitchFamily="18" charset="0"/>
              </a:rPr>
              <a:t>Method:</a:t>
            </a:r>
          </a:p>
          <a:p>
            <a:r>
              <a:rPr lang="en-US" sz="4400" dirty="0"/>
              <a:t>Funding from the Center for International and Intercultural Studies allowed me to travel to/from Dresden and stay for three nights. </a:t>
            </a:r>
          </a:p>
          <a:p>
            <a:endParaRPr lang="en-US" sz="4400" b="1" dirty="0"/>
          </a:p>
          <a:p>
            <a:pPr marL="571500" indent="-571500">
              <a:buFont typeface="Arial" panose="020B0604020202020204" pitchFamily="34" charset="0"/>
              <a:buChar char="•"/>
            </a:pPr>
            <a:r>
              <a:rPr lang="en-US" sz="4400" dirty="0"/>
              <a:t>Day 1: Public entry ticket to Dresden </a:t>
            </a:r>
            <a:r>
              <a:rPr lang="en-US" sz="4400" dirty="0" err="1"/>
              <a:t>Frauenkirche</a:t>
            </a:r>
            <a:r>
              <a:rPr lang="en-US" sz="4400" b="1" dirty="0"/>
              <a:t>.</a:t>
            </a:r>
          </a:p>
          <a:p>
            <a:pPr marL="571500" indent="-571500">
              <a:buFont typeface="Arial" panose="020B0604020202020204" pitchFamily="34" charset="0"/>
              <a:buChar char="•"/>
            </a:pPr>
            <a:r>
              <a:rPr lang="en-US" sz="4400" b="1" dirty="0"/>
              <a:t>Day 2: </a:t>
            </a:r>
            <a:r>
              <a:rPr lang="en-US" sz="4400" dirty="0"/>
              <a:t>Walking tour of Dresden; Visit to Museum of Old and New Masters.</a:t>
            </a:r>
          </a:p>
          <a:p>
            <a:pPr marL="571500" indent="-571500">
              <a:buFont typeface="Arial" panose="020B0604020202020204" pitchFamily="34" charset="0"/>
              <a:buChar char="•"/>
            </a:pPr>
            <a:r>
              <a:rPr lang="en-US" sz="4400" b="1" dirty="0"/>
              <a:t>Day 3: </a:t>
            </a:r>
            <a:r>
              <a:rPr lang="en-US" sz="4400" dirty="0"/>
              <a:t>Tour of the Dresden </a:t>
            </a:r>
            <a:r>
              <a:rPr lang="en-US" sz="4400" dirty="0" err="1"/>
              <a:t>Frauenkirche</a:t>
            </a:r>
            <a:r>
              <a:rPr lang="en-US" sz="4400" dirty="0"/>
              <a:t> dome and museum; evening concert in the </a:t>
            </a:r>
            <a:r>
              <a:rPr lang="en-US" sz="4400" dirty="0" err="1"/>
              <a:t>Frauenkirche</a:t>
            </a:r>
            <a:r>
              <a:rPr lang="en-US" sz="4400" dirty="0"/>
              <a:t>.</a:t>
            </a:r>
          </a:p>
        </p:txBody>
      </p:sp>
      <p:sp>
        <p:nvSpPr>
          <p:cNvPr id="29" name="TextBox 28">
            <a:extLst>
              <a:ext uri="{FF2B5EF4-FFF2-40B4-BE49-F238E27FC236}">
                <a16:creationId xmlns:a16="http://schemas.microsoft.com/office/drawing/2014/main" id="{FBCA16A0-E118-3447-A742-E856B7BB900F}"/>
              </a:ext>
            </a:extLst>
          </p:cNvPr>
          <p:cNvSpPr txBox="1"/>
          <p:nvPr/>
        </p:nvSpPr>
        <p:spPr>
          <a:xfrm>
            <a:off x="15563442" y="22665548"/>
            <a:ext cx="12714514" cy="10002738"/>
          </a:xfrm>
          <a:prstGeom prst="rect">
            <a:avLst/>
          </a:prstGeom>
          <a:noFill/>
        </p:spPr>
        <p:txBody>
          <a:bodyPr wrap="square" rtlCol="0">
            <a:spAutoFit/>
          </a:bodyPr>
          <a:lstStyle/>
          <a:p>
            <a:pPr algn="ctr"/>
            <a:r>
              <a:rPr lang="en-US" sz="7200" dirty="0">
                <a:latin typeface="Garamond" panose="02020404030301010803" pitchFamily="18" charset="0"/>
              </a:rPr>
              <a:t>Results:</a:t>
            </a:r>
          </a:p>
          <a:p>
            <a:r>
              <a:rPr lang="en-US" sz="4400" dirty="0"/>
              <a:t>Inclusion of the charred remains of the original serves to highlight its reconstruction, not mask it as the authentic original.</a:t>
            </a:r>
          </a:p>
          <a:p>
            <a:endParaRPr lang="en-US" sz="4400" dirty="0"/>
          </a:p>
          <a:p>
            <a:r>
              <a:rPr lang="en-US" sz="4400" dirty="0"/>
              <a:t>Tours attempt to balance enjoyment of the beauty of the church with a difficult past that must be reckoned with.</a:t>
            </a:r>
          </a:p>
          <a:p>
            <a:endParaRPr lang="en-US" sz="4400" dirty="0"/>
          </a:p>
          <a:p>
            <a:r>
              <a:rPr lang="en-US" sz="4400" dirty="0"/>
              <a:t>The </a:t>
            </a:r>
            <a:r>
              <a:rPr lang="en-US" sz="4400" dirty="0" err="1"/>
              <a:t>Frauenkirche</a:t>
            </a:r>
            <a:r>
              <a:rPr lang="en-US" sz="4400" dirty="0"/>
              <a:t> serves as a way to navigate Germany’s complex role as perpetrator, while mourning the loss of life in the firebombing of Dresden.</a:t>
            </a:r>
          </a:p>
          <a:p>
            <a:endParaRPr lang="en-US" sz="4400" b="1" dirty="0"/>
          </a:p>
        </p:txBody>
      </p:sp>
      <p:sp>
        <p:nvSpPr>
          <p:cNvPr id="31" name="TextBox 30">
            <a:extLst>
              <a:ext uri="{FF2B5EF4-FFF2-40B4-BE49-F238E27FC236}">
                <a16:creationId xmlns:a16="http://schemas.microsoft.com/office/drawing/2014/main" id="{818693F5-7E1B-8043-93D3-E71A7D01AB48}"/>
              </a:ext>
            </a:extLst>
          </p:cNvPr>
          <p:cNvSpPr txBox="1"/>
          <p:nvPr/>
        </p:nvSpPr>
        <p:spPr>
          <a:xfrm>
            <a:off x="29795369" y="14782402"/>
            <a:ext cx="12714514" cy="9325630"/>
          </a:xfrm>
          <a:prstGeom prst="rect">
            <a:avLst/>
          </a:prstGeom>
          <a:noFill/>
        </p:spPr>
        <p:txBody>
          <a:bodyPr wrap="square" rtlCol="0">
            <a:spAutoFit/>
          </a:bodyPr>
          <a:lstStyle/>
          <a:p>
            <a:pPr algn="ctr"/>
            <a:r>
              <a:rPr lang="en-US" sz="7200" dirty="0">
                <a:latin typeface="Garamond" panose="02020404030301010803" pitchFamily="18" charset="0"/>
              </a:rPr>
              <a:t>Conclusion:</a:t>
            </a:r>
            <a:endParaRPr lang="en-US" sz="4400" b="1" dirty="0">
              <a:latin typeface="Garamond" panose="02020404030301010803" pitchFamily="18" charset="0"/>
            </a:endParaRPr>
          </a:p>
          <a:p>
            <a:r>
              <a:rPr lang="en-US" sz="4400" dirty="0"/>
              <a:t>Postmodernism discusses truth as something created by the viewer. The </a:t>
            </a:r>
            <a:r>
              <a:rPr lang="en-US" sz="4400" dirty="0" err="1"/>
              <a:t>Frauenkirche</a:t>
            </a:r>
            <a:r>
              <a:rPr lang="en-US" sz="4400" dirty="0"/>
              <a:t> attempts to be loyal to the original building, but does not intend to be an exact replica. It serves a new function.</a:t>
            </a:r>
          </a:p>
          <a:p>
            <a:endParaRPr lang="en-US" sz="4400" dirty="0"/>
          </a:p>
          <a:p>
            <a:r>
              <a:rPr lang="en-US" sz="4400" dirty="0"/>
              <a:t>Since returning from Germany, my senior research has focused on the </a:t>
            </a:r>
            <a:r>
              <a:rPr lang="en-US" sz="4400" i="1" dirty="0" err="1"/>
              <a:t>Vergangenheitsbewältigung</a:t>
            </a:r>
            <a:r>
              <a:rPr lang="en-US" sz="4400" i="1" dirty="0"/>
              <a:t>, </a:t>
            </a:r>
            <a:r>
              <a:rPr lang="en-US" sz="4400" dirty="0"/>
              <a:t>or the process of coming to terms with the past.</a:t>
            </a:r>
          </a:p>
          <a:p>
            <a:endParaRPr lang="en-US" sz="4400" dirty="0"/>
          </a:p>
          <a:p>
            <a:r>
              <a:rPr lang="en-US" sz="4400" dirty="0"/>
              <a:t>Future research includes analysis of approaches to reconstruction in Hamburg and Berlin.</a:t>
            </a:r>
          </a:p>
          <a:p>
            <a:endParaRPr lang="en-US" sz="4400" dirty="0">
              <a:latin typeface="Garamond" panose="02020404030301010803" pitchFamily="18" charset="0"/>
            </a:endParaRPr>
          </a:p>
        </p:txBody>
      </p:sp>
      <p:sp>
        <p:nvSpPr>
          <p:cNvPr id="32" name="Rectangle 31">
            <a:extLst>
              <a:ext uri="{FF2B5EF4-FFF2-40B4-BE49-F238E27FC236}">
                <a16:creationId xmlns:a16="http://schemas.microsoft.com/office/drawing/2014/main" id="{F0F94AF5-51A2-BA40-9DF2-778C3955C477}"/>
              </a:ext>
            </a:extLst>
          </p:cNvPr>
          <p:cNvSpPr/>
          <p:nvPr/>
        </p:nvSpPr>
        <p:spPr>
          <a:xfrm>
            <a:off x="15487962" y="14890411"/>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Relevant image</a:t>
            </a:r>
          </a:p>
        </p:txBody>
      </p:sp>
      <p:pic>
        <p:nvPicPr>
          <p:cNvPr id="3" name="Picture 2" descr="A black and red text on a black background&#10;&#10;Description automatically generated">
            <a:extLst>
              <a:ext uri="{FF2B5EF4-FFF2-40B4-BE49-F238E27FC236}">
                <a16:creationId xmlns:a16="http://schemas.microsoft.com/office/drawing/2014/main" id="{AD1BF142-A0AC-7B3D-81E1-C8F7B72E4E5A}"/>
              </a:ext>
            </a:extLst>
          </p:cNvPr>
          <p:cNvPicPr>
            <a:picLocks noChangeAspect="1"/>
          </p:cNvPicPr>
          <p:nvPr/>
        </p:nvPicPr>
        <p:blipFill>
          <a:blip r:embed="rId4"/>
          <a:stretch>
            <a:fillRect/>
          </a:stretch>
        </p:blipFill>
        <p:spPr>
          <a:xfrm>
            <a:off x="35249435" y="2978324"/>
            <a:ext cx="6646505" cy="2518358"/>
          </a:xfrm>
          <a:prstGeom prst="rect">
            <a:avLst/>
          </a:prstGeom>
        </p:spPr>
      </p:pic>
      <p:sp>
        <p:nvSpPr>
          <p:cNvPr id="4" name="Rectangle 3">
            <a:extLst>
              <a:ext uri="{FF2B5EF4-FFF2-40B4-BE49-F238E27FC236}">
                <a16:creationId xmlns:a16="http://schemas.microsoft.com/office/drawing/2014/main" id="{4DCFFD37-0E7D-0C19-929F-DE696FC2E220}"/>
              </a:ext>
            </a:extLst>
          </p:cNvPr>
          <p:cNvSpPr/>
          <p:nvPr/>
        </p:nvSpPr>
        <p:spPr>
          <a:xfrm>
            <a:off x="1213398" y="24500484"/>
            <a:ext cx="12639034" cy="7184572"/>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Garamond" panose="02020404030301010803" pitchFamily="18" charset="0"/>
              </a:rPr>
              <a:t>Relevant image</a:t>
            </a:r>
          </a:p>
        </p:txBody>
      </p:sp>
      <p:sp>
        <p:nvSpPr>
          <p:cNvPr id="5" name="TextBox 4">
            <a:extLst>
              <a:ext uri="{FF2B5EF4-FFF2-40B4-BE49-F238E27FC236}">
                <a16:creationId xmlns:a16="http://schemas.microsoft.com/office/drawing/2014/main" id="{4438BAF5-5F65-6578-D5CC-1350899F1248}"/>
              </a:ext>
            </a:extLst>
          </p:cNvPr>
          <p:cNvSpPr txBox="1"/>
          <p:nvPr/>
        </p:nvSpPr>
        <p:spPr>
          <a:xfrm>
            <a:off x="29757629" y="23657297"/>
            <a:ext cx="12714514" cy="7786747"/>
          </a:xfrm>
          <a:prstGeom prst="rect">
            <a:avLst/>
          </a:prstGeom>
          <a:noFill/>
        </p:spPr>
        <p:txBody>
          <a:bodyPr wrap="square" rtlCol="0">
            <a:spAutoFit/>
          </a:bodyPr>
          <a:lstStyle/>
          <a:p>
            <a:pPr algn="ctr"/>
            <a:r>
              <a:rPr lang="en-US" sz="7200" dirty="0">
                <a:latin typeface="Garamond" panose="02020404030301010803" pitchFamily="18" charset="0"/>
              </a:rPr>
              <a:t>Recommended Readings and Resources:</a:t>
            </a:r>
            <a:br>
              <a:rPr lang="en-US" sz="7200" dirty="0">
                <a:latin typeface="Garamond" panose="02020404030301010803" pitchFamily="18" charset="0"/>
              </a:rPr>
            </a:br>
            <a:r>
              <a:rPr lang="en-US" sz="4400" dirty="0">
                <a:latin typeface="Garamond" panose="02020404030301010803" pitchFamily="18" charset="0"/>
              </a:rPr>
              <a:t> </a:t>
            </a:r>
          </a:p>
          <a:p>
            <a:r>
              <a:rPr lang="en-US" sz="4400" b="1" dirty="0"/>
              <a:t>Learn more about the Dresdner </a:t>
            </a:r>
            <a:r>
              <a:rPr lang="en-US" sz="4400" b="1" dirty="0" err="1"/>
              <a:t>Frauenkirche</a:t>
            </a:r>
            <a:r>
              <a:rPr lang="en-US" sz="4400" b="1" dirty="0"/>
              <a:t>: </a:t>
            </a:r>
            <a:endParaRPr lang="en-US" sz="4400" b="1" dirty="0">
              <a:solidFill>
                <a:schemeClr val="bg1"/>
              </a:solidFill>
              <a:latin typeface="Garamond" panose="02020404030301010803" pitchFamily="18" charset="0"/>
            </a:endParaRPr>
          </a:p>
          <a:p>
            <a:endParaRPr lang="en-US" sz="4400" b="1" dirty="0">
              <a:solidFill>
                <a:schemeClr val="bg1"/>
              </a:solidFill>
              <a:latin typeface="Garamond" panose="02020404030301010803" pitchFamily="18" charset="0"/>
            </a:endParaRPr>
          </a:p>
          <a:p>
            <a:r>
              <a:rPr lang="en-US" sz="4400" b="1" dirty="0">
                <a:solidFill>
                  <a:schemeClr val="bg1"/>
                </a:solidFill>
                <a:latin typeface="Garamond" panose="02020404030301010803" pitchFamily="18" charset="0"/>
              </a:rPr>
              <a:t>/</a:t>
            </a:r>
          </a:p>
          <a:p>
            <a:r>
              <a:rPr lang="en-US" sz="4400" b="1" dirty="0"/>
              <a:t>Learn about the </a:t>
            </a:r>
            <a:r>
              <a:rPr lang="en-US" sz="4400" b="1" dirty="0" err="1"/>
              <a:t>Gemäldegalerie</a:t>
            </a:r>
            <a:r>
              <a:rPr lang="en-US" sz="4400" b="1" dirty="0"/>
              <a:t> Alte Meister:</a:t>
            </a:r>
          </a:p>
          <a:p>
            <a:endParaRPr lang="en-US" sz="4400" b="1" dirty="0"/>
          </a:p>
          <a:p>
            <a:br>
              <a:rPr lang="en-US" sz="4400" b="1" dirty="0"/>
            </a:br>
            <a:r>
              <a:rPr lang="en-US" sz="4400" b="1" dirty="0"/>
              <a:t>Learn about the </a:t>
            </a:r>
            <a:r>
              <a:rPr lang="en-US" sz="4400" b="1" dirty="0" err="1"/>
              <a:t>Albertinum</a:t>
            </a:r>
            <a:r>
              <a:rPr lang="en-US" sz="4400" b="1" dirty="0"/>
              <a:t>:		</a:t>
            </a:r>
          </a:p>
        </p:txBody>
      </p:sp>
      <p:pic>
        <p:nvPicPr>
          <p:cNvPr id="6" name="Picture 5">
            <a:extLst>
              <a:ext uri="{FF2B5EF4-FFF2-40B4-BE49-F238E27FC236}">
                <a16:creationId xmlns:a16="http://schemas.microsoft.com/office/drawing/2014/main" id="{8D2C48F2-6ECB-F7BF-85C1-F119A0D12AE8}"/>
              </a:ext>
            </a:extLst>
          </p:cNvPr>
          <p:cNvPicPr>
            <a:picLocks noChangeAspect="1"/>
          </p:cNvPicPr>
          <p:nvPr/>
        </p:nvPicPr>
        <p:blipFill>
          <a:blip r:embed="rId5"/>
          <a:stretch>
            <a:fillRect/>
          </a:stretch>
        </p:blipFill>
        <p:spPr>
          <a:xfrm>
            <a:off x="40900013" y="25741324"/>
            <a:ext cx="1457325" cy="1466850"/>
          </a:xfrm>
          <a:prstGeom prst="rect">
            <a:avLst/>
          </a:prstGeom>
        </p:spPr>
      </p:pic>
      <p:pic>
        <p:nvPicPr>
          <p:cNvPr id="7" name="Picture 6">
            <a:extLst>
              <a:ext uri="{FF2B5EF4-FFF2-40B4-BE49-F238E27FC236}">
                <a16:creationId xmlns:a16="http://schemas.microsoft.com/office/drawing/2014/main" id="{8BF24609-7D1A-C612-015D-62413197046F}"/>
              </a:ext>
            </a:extLst>
          </p:cNvPr>
          <p:cNvPicPr>
            <a:picLocks noChangeAspect="1"/>
          </p:cNvPicPr>
          <p:nvPr/>
        </p:nvPicPr>
        <p:blipFill rotWithShape="1">
          <a:blip r:embed="rId6"/>
          <a:srcRect b="18223"/>
          <a:stretch/>
        </p:blipFill>
        <p:spPr>
          <a:xfrm>
            <a:off x="15487961" y="14782402"/>
            <a:ext cx="12789995" cy="7751898"/>
          </a:xfrm>
          <a:prstGeom prst="rect">
            <a:avLst/>
          </a:prstGeom>
          <a:ln>
            <a:solidFill>
              <a:schemeClr val="tx1"/>
            </a:solidFill>
          </a:ln>
        </p:spPr>
      </p:pic>
      <p:pic>
        <p:nvPicPr>
          <p:cNvPr id="8" name="Picture 7">
            <a:extLst>
              <a:ext uri="{FF2B5EF4-FFF2-40B4-BE49-F238E27FC236}">
                <a16:creationId xmlns:a16="http://schemas.microsoft.com/office/drawing/2014/main" id="{A55DBDBC-886D-8D8B-45D5-C443631C59D3}"/>
              </a:ext>
            </a:extLst>
          </p:cNvPr>
          <p:cNvPicPr>
            <a:picLocks noChangeAspect="1"/>
          </p:cNvPicPr>
          <p:nvPr/>
        </p:nvPicPr>
        <p:blipFill rotWithShape="1">
          <a:blip r:embed="rId7"/>
          <a:srcRect t="9430" b="14572"/>
          <a:stretch/>
        </p:blipFill>
        <p:spPr>
          <a:xfrm>
            <a:off x="29795368" y="7358490"/>
            <a:ext cx="12604879" cy="7294305"/>
          </a:xfrm>
          <a:prstGeom prst="rect">
            <a:avLst/>
          </a:prstGeom>
          <a:ln>
            <a:solidFill>
              <a:schemeClr val="tx1"/>
            </a:solidFill>
          </a:ln>
        </p:spPr>
      </p:pic>
      <p:pic>
        <p:nvPicPr>
          <p:cNvPr id="9" name="Picture 8">
            <a:extLst>
              <a:ext uri="{FF2B5EF4-FFF2-40B4-BE49-F238E27FC236}">
                <a16:creationId xmlns:a16="http://schemas.microsoft.com/office/drawing/2014/main" id="{E3D8E3CB-EE2D-95AB-88E7-54755D64FADE}"/>
              </a:ext>
            </a:extLst>
          </p:cNvPr>
          <p:cNvPicPr>
            <a:picLocks noChangeAspect="1"/>
          </p:cNvPicPr>
          <p:nvPr/>
        </p:nvPicPr>
        <p:blipFill rotWithShape="1">
          <a:blip r:embed="rId8"/>
          <a:srcRect t="9889" b="9609"/>
          <a:stretch/>
        </p:blipFill>
        <p:spPr>
          <a:xfrm>
            <a:off x="1213398" y="24018122"/>
            <a:ext cx="12683192" cy="7552523"/>
          </a:xfrm>
          <a:prstGeom prst="rect">
            <a:avLst/>
          </a:prstGeom>
          <a:ln>
            <a:solidFill>
              <a:schemeClr val="tx1"/>
            </a:solidFill>
          </a:ln>
        </p:spPr>
      </p:pic>
      <p:sp>
        <p:nvSpPr>
          <p:cNvPr id="10" name="TextBox 9">
            <a:extLst>
              <a:ext uri="{FF2B5EF4-FFF2-40B4-BE49-F238E27FC236}">
                <a16:creationId xmlns:a16="http://schemas.microsoft.com/office/drawing/2014/main" id="{E600DB87-7DD8-A211-971E-E24DF5A0CAD0}"/>
              </a:ext>
            </a:extLst>
          </p:cNvPr>
          <p:cNvSpPr txBox="1"/>
          <p:nvPr/>
        </p:nvSpPr>
        <p:spPr>
          <a:xfrm>
            <a:off x="1381317" y="24105318"/>
            <a:ext cx="11097491" cy="307777"/>
          </a:xfrm>
          <a:prstGeom prst="rect">
            <a:avLst/>
          </a:prstGeom>
          <a:noFill/>
        </p:spPr>
        <p:txBody>
          <a:bodyPr wrap="square" rtlCol="0">
            <a:spAutoFit/>
          </a:bodyPr>
          <a:lstStyle/>
          <a:p>
            <a:r>
              <a:rPr lang="en-US" sz="1400" dirty="0"/>
              <a:t>By </a:t>
            </a:r>
            <a:r>
              <a:rPr lang="en-US" sz="1400" dirty="0" err="1"/>
              <a:t>Bundesarchiv</a:t>
            </a:r>
            <a:r>
              <a:rPr lang="en-US" sz="1400" dirty="0"/>
              <a:t>, Bild 183-60015-0002 / </a:t>
            </a:r>
            <a:r>
              <a:rPr lang="en-US" sz="1400" dirty="0" err="1"/>
              <a:t>Giso</a:t>
            </a:r>
            <a:r>
              <a:rPr lang="en-US" sz="1400" dirty="0"/>
              <a:t> </a:t>
            </a:r>
            <a:r>
              <a:rPr lang="en-US" sz="1400" dirty="0" err="1"/>
              <a:t>Löwe</a:t>
            </a:r>
            <a:r>
              <a:rPr lang="en-US" sz="1400" dirty="0"/>
              <a:t> / CC-BY-SA 3.0, CC BY-SA 3.0 de, https://commons.wikimedia.org/w/index.php?curid=5429845</a:t>
            </a:r>
          </a:p>
        </p:txBody>
      </p:sp>
      <p:pic>
        <p:nvPicPr>
          <p:cNvPr id="12" name="Picture 11">
            <a:extLst>
              <a:ext uri="{FF2B5EF4-FFF2-40B4-BE49-F238E27FC236}">
                <a16:creationId xmlns:a16="http://schemas.microsoft.com/office/drawing/2014/main" id="{DAB4478E-B12B-2AE5-5C0A-E26249106359}"/>
              </a:ext>
            </a:extLst>
          </p:cNvPr>
          <p:cNvPicPr>
            <a:picLocks noChangeAspect="1"/>
          </p:cNvPicPr>
          <p:nvPr/>
        </p:nvPicPr>
        <p:blipFill>
          <a:blip r:embed="rId9"/>
          <a:stretch>
            <a:fillRect/>
          </a:stretch>
        </p:blipFill>
        <p:spPr>
          <a:xfrm>
            <a:off x="40861913" y="27851965"/>
            <a:ext cx="1476375" cy="1457325"/>
          </a:xfrm>
          <a:prstGeom prst="rect">
            <a:avLst/>
          </a:prstGeom>
        </p:spPr>
      </p:pic>
      <p:pic>
        <p:nvPicPr>
          <p:cNvPr id="20" name="Picture 19">
            <a:extLst>
              <a:ext uri="{FF2B5EF4-FFF2-40B4-BE49-F238E27FC236}">
                <a16:creationId xmlns:a16="http://schemas.microsoft.com/office/drawing/2014/main" id="{9087134A-3848-14C7-A4F2-6DE033308B76}"/>
              </a:ext>
            </a:extLst>
          </p:cNvPr>
          <p:cNvPicPr>
            <a:picLocks noChangeAspect="1"/>
          </p:cNvPicPr>
          <p:nvPr/>
        </p:nvPicPr>
        <p:blipFill>
          <a:blip r:embed="rId10"/>
          <a:stretch>
            <a:fillRect/>
          </a:stretch>
        </p:blipFill>
        <p:spPr>
          <a:xfrm>
            <a:off x="40900013" y="29953081"/>
            <a:ext cx="1438275" cy="1438275"/>
          </a:xfrm>
          <a:prstGeom prst="rect">
            <a:avLst/>
          </a:prstGeom>
        </p:spPr>
      </p:pic>
    </p:spTree>
    <p:extLst>
      <p:ext uri="{BB962C8B-B14F-4D97-AF65-F5344CB8AC3E}">
        <p14:creationId xmlns:p14="http://schemas.microsoft.com/office/powerpoint/2010/main" val="2690289767"/>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414</TotalTime>
  <Words>713</Words>
  <Application>Microsoft Office PowerPoint</Application>
  <PresentationFormat>Custom</PresentationFormat>
  <Paragraphs>109</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Garamond</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Kimberly Longfellow</cp:lastModifiedBy>
  <cp:revision>17</cp:revision>
  <dcterms:created xsi:type="dcterms:W3CDTF">2018-04-09T17:46:55Z</dcterms:created>
  <dcterms:modified xsi:type="dcterms:W3CDTF">2024-03-19T15:40:56Z</dcterms:modified>
</cp:coreProperties>
</file>

<file path=docProps/thumbnail.jpeg>
</file>